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F51875-31DC-46C7-A8EE-BFA29CC46028}" type="datetimeFigureOut">
              <a:rPr lang="en-US" smtClean="0"/>
              <a:pPr/>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51875-31DC-46C7-A8EE-BFA29CC46028}" type="datetimeFigureOut">
              <a:rPr lang="en-US" smtClean="0"/>
              <a:pPr/>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51875-31DC-46C7-A8EE-BFA29CC46028}" type="datetimeFigureOut">
              <a:rPr lang="en-US" smtClean="0"/>
              <a:pPr/>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51875-31DC-46C7-A8EE-BFA29CC46028}" type="datetimeFigureOut">
              <a:rPr lang="en-US" smtClean="0"/>
              <a:pPr/>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F51875-31DC-46C7-A8EE-BFA29CC46028}" type="datetimeFigureOut">
              <a:rPr lang="en-US" smtClean="0"/>
              <a:pPr/>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F51875-31DC-46C7-A8EE-BFA29CC46028}" type="datetimeFigureOut">
              <a:rPr lang="en-US" smtClean="0"/>
              <a:pPr/>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F51875-31DC-46C7-A8EE-BFA29CC46028}" type="datetimeFigureOut">
              <a:rPr lang="en-US" smtClean="0"/>
              <a:pPr/>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F51875-31DC-46C7-A8EE-BFA29CC46028}" type="datetimeFigureOut">
              <a:rPr lang="en-US" smtClean="0"/>
              <a:pPr/>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51875-31DC-46C7-A8EE-BFA29CC46028}" type="datetimeFigureOut">
              <a:rPr lang="en-US" smtClean="0"/>
              <a:pPr/>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F51875-31DC-46C7-A8EE-BFA29CC46028}" type="datetimeFigureOut">
              <a:rPr lang="en-US" smtClean="0"/>
              <a:pPr/>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F51875-31DC-46C7-A8EE-BFA29CC46028}" type="datetimeFigureOut">
              <a:rPr lang="en-US" smtClean="0"/>
              <a:pPr/>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4E95D-51B2-44AC-B7AE-0BB1E2D0E5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51875-31DC-46C7-A8EE-BFA29CC46028}" type="datetimeFigureOut">
              <a:rPr lang="en-US" smtClean="0"/>
              <a:pPr/>
              <a:t>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4E95D-51B2-44AC-B7AE-0BB1E2D0E5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Taxonomic group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000" dirty="0" smtClean="0"/>
              <a:t>The International Code of Nomenclature of Bacteria was developed with reference to the much earlier established International Codes of Zoological and Botanical Nomenclature, All of these codes incorporate certain common principles as listed below.</a:t>
            </a:r>
          </a:p>
          <a:p>
            <a:pPr algn="just">
              <a:buNone/>
            </a:pPr>
            <a:r>
              <a:rPr lang="en-US" sz="2000" dirty="0" smtClean="0"/>
              <a:t>1. Each distinct kind of organism is designated as a species. </a:t>
            </a:r>
          </a:p>
          <a:p>
            <a:pPr algn="just">
              <a:buNone/>
            </a:pPr>
            <a:r>
              <a:rPr lang="en-US" sz="2000" dirty="0" smtClean="0"/>
              <a:t>2. The species is designated by a Latin binomial to provide a characteristic international label (binomial system of nomenclature).</a:t>
            </a:r>
          </a:p>
          <a:p>
            <a:pPr algn="just">
              <a:buNone/>
            </a:pPr>
            <a:r>
              <a:rPr lang="en-US" sz="2000" dirty="0" smtClean="0"/>
              <a:t>3. Regulation is established for the application of names. </a:t>
            </a:r>
          </a:p>
          <a:p>
            <a:pPr algn="just">
              <a:buNone/>
            </a:pPr>
            <a:r>
              <a:rPr lang="en-US" sz="2000" dirty="0" smtClean="0"/>
              <a:t>4 .A law of priority ensures the use of the oldest available legitimate name. </a:t>
            </a:r>
          </a:p>
          <a:p>
            <a:pPr algn="just">
              <a:buNone/>
            </a:pPr>
            <a:r>
              <a:rPr lang="en-US" sz="2000" dirty="0" smtClean="0"/>
              <a:t>5. Designation of categories is required for classification of organisms.</a:t>
            </a:r>
          </a:p>
          <a:p>
            <a:pPr algn="just">
              <a:buNone/>
            </a:pPr>
            <a:r>
              <a:rPr lang="en-US" sz="2000" dirty="0" smtClean="0"/>
              <a:t>6. Requirements are given for effective publication of new specific names, as well as guidance in coining new names.</a:t>
            </a:r>
          </a:p>
          <a:p>
            <a:pPr algn="just"/>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Taxonomic group</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a:r>
              <a:rPr lang="en-US" sz="2000" dirty="0" smtClean="0"/>
              <a:t>In microbiology, </a:t>
            </a:r>
            <a:r>
              <a:rPr lang="en-US" sz="2000" dirty="0" err="1" smtClean="0"/>
              <a:t>taxa</a:t>
            </a:r>
            <a:r>
              <a:rPr lang="en-US" sz="2000" dirty="0" smtClean="0"/>
              <a:t> are </a:t>
            </a:r>
            <a:r>
              <a:rPr lang="en-US" sz="2000" dirty="0" err="1" smtClean="0"/>
              <a:t>intially</a:t>
            </a:r>
            <a:r>
              <a:rPr lang="en-US" sz="2000" dirty="0" smtClean="0"/>
              <a:t> constructed from </a:t>
            </a:r>
            <a:r>
              <a:rPr lang="en-US" sz="2000" dirty="0" smtClean="0">
                <a:solidFill>
                  <a:srgbClr val="FF0000"/>
                </a:solidFill>
              </a:rPr>
              <a:t>strains. </a:t>
            </a:r>
            <a:r>
              <a:rPr lang="en-US" sz="2000" dirty="0" smtClean="0"/>
              <a:t>A </a:t>
            </a:r>
            <a:r>
              <a:rPr lang="en-US" sz="2000" dirty="0" smtClean="0">
                <a:solidFill>
                  <a:srgbClr val="FF0000"/>
                </a:solidFill>
              </a:rPr>
              <a:t>strains </a:t>
            </a:r>
            <a:r>
              <a:rPr lang="en-US" sz="2000" dirty="0" smtClean="0"/>
              <a:t>is made up of all the descendants of a pure culture. It is usually a succession of cultures derived from an </a:t>
            </a:r>
            <a:r>
              <a:rPr lang="en-US" sz="2000" dirty="0" err="1" smtClean="0"/>
              <a:t>intial</a:t>
            </a:r>
            <a:r>
              <a:rPr lang="en-US" sz="2000" dirty="0" smtClean="0"/>
              <a:t> colony. Each strain has a specific history and designation.</a:t>
            </a:r>
          </a:p>
          <a:p>
            <a:pPr algn="just"/>
            <a:r>
              <a:rPr lang="en-US" sz="2000" dirty="0" smtClean="0">
                <a:solidFill>
                  <a:srgbClr val="FF0000"/>
                </a:solidFill>
              </a:rPr>
              <a:t>For example, strain ATCC 19554 is a strain of </a:t>
            </a:r>
            <a:r>
              <a:rPr lang="en-US" sz="2000" dirty="0" err="1" smtClean="0">
                <a:solidFill>
                  <a:srgbClr val="FF0000"/>
                </a:solidFill>
              </a:rPr>
              <a:t>spirilla</a:t>
            </a:r>
            <a:r>
              <a:rPr lang="en-US" sz="2000" dirty="0" smtClean="0">
                <a:solidFill>
                  <a:srgbClr val="FF0000"/>
                </a:solidFill>
              </a:rPr>
              <a:t> isolated </a:t>
            </a:r>
            <a:r>
              <a:rPr lang="en-US" sz="2000" dirty="0" err="1" smtClean="0">
                <a:solidFill>
                  <a:srgbClr val="FF0000"/>
                </a:solidFill>
              </a:rPr>
              <a:t>orginally</a:t>
            </a:r>
            <a:r>
              <a:rPr lang="en-US" sz="2000" dirty="0" smtClean="0">
                <a:solidFill>
                  <a:srgbClr val="FF0000"/>
                </a:solidFill>
              </a:rPr>
              <a:t> from pond water in Blacksburg, Virginia in 1965 by Wells and Krieg, and cultures of this strain are </a:t>
            </a:r>
            <a:r>
              <a:rPr lang="en-US" sz="2000" dirty="0" err="1" smtClean="0">
                <a:solidFill>
                  <a:srgbClr val="FF0000"/>
                </a:solidFill>
              </a:rPr>
              <a:t>maintened</a:t>
            </a:r>
            <a:r>
              <a:rPr lang="en-US" sz="2000" dirty="0" smtClean="0">
                <a:solidFill>
                  <a:srgbClr val="FF0000"/>
                </a:solidFill>
              </a:rPr>
              <a:t> at the American Type Cultures Collection (ATCC), Rockville, Maryland. Cultures of the same species that were isolated from other sources would be considered different strains. </a:t>
            </a:r>
          </a:p>
          <a:p>
            <a:pPr algn="just"/>
            <a:r>
              <a:rPr lang="en-US" sz="2000" dirty="0" smtClean="0">
                <a:solidFill>
                  <a:srgbClr val="FF0000"/>
                </a:solidFill>
              </a:rPr>
              <a:t>The basic taxonomic group (</a:t>
            </a:r>
            <a:r>
              <a:rPr lang="en-US" sz="2000" dirty="0" err="1" smtClean="0">
                <a:solidFill>
                  <a:srgbClr val="FF0000"/>
                </a:solidFill>
              </a:rPr>
              <a:t>taxa</a:t>
            </a:r>
            <a:r>
              <a:rPr lang="en-US" sz="2000" dirty="0" smtClean="0">
                <a:solidFill>
                  <a:srgbClr val="FF0000"/>
                </a:solidFill>
              </a:rPr>
              <a:t>) is the </a:t>
            </a:r>
            <a:r>
              <a:rPr lang="en-US" sz="2000" dirty="0" smtClean="0"/>
              <a:t>species i.e., collection of strains having similar characteristics. </a:t>
            </a:r>
          </a:p>
          <a:p>
            <a:pPr algn="just"/>
            <a:r>
              <a:rPr lang="en-US" sz="2000" dirty="0" smtClean="0"/>
              <a:t>Bacterial species consists of special strain called the </a:t>
            </a:r>
            <a:r>
              <a:rPr lang="en-US" sz="2000" dirty="0" smtClean="0">
                <a:solidFill>
                  <a:srgbClr val="FF0000"/>
                </a:solidFill>
              </a:rPr>
              <a:t>type strain. The type strain is the strain that is designated to be the permanent reference specimen for the species. It is the strain to which all other strain must be compared to see if they resemble it closely enough to belong to the species. Therefore, the type strain are particularly important and special attention is given to their maintenance and preservation, </a:t>
            </a:r>
            <a:r>
              <a:rPr lang="en-US" sz="2000" dirty="0" err="1" smtClean="0">
                <a:solidFill>
                  <a:srgbClr val="FF0000"/>
                </a:solidFill>
              </a:rPr>
              <a:t>particulary</a:t>
            </a:r>
            <a:r>
              <a:rPr lang="en-US" sz="2000" dirty="0" smtClean="0">
                <a:solidFill>
                  <a:srgbClr val="FF0000"/>
                </a:solidFill>
              </a:rPr>
              <a:t> by National Collection of Type Collection such as ATCC in United States or the National Collection of Type Cultures in England. </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a:t>
            </a:r>
            <a:endParaRPr lang="en-US" dirty="0"/>
          </a:p>
        </p:txBody>
      </p:sp>
      <p:sp>
        <p:nvSpPr>
          <p:cNvPr id="3" name="Content Placeholder 2"/>
          <p:cNvSpPr>
            <a:spLocks noGrp="1"/>
          </p:cNvSpPr>
          <p:nvPr>
            <p:ph idx="1"/>
          </p:nvPr>
        </p:nvSpPr>
        <p:spPr/>
        <p:txBody>
          <a:bodyPr>
            <a:normAutofit/>
          </a:bodyPr>
          <a:lstStyle/>
          <a:p>
            <a:pPr algn="just"/>
            <a:r>
              <a:rPr lang="en-US" sz="2000" dirty="0" smtClean="0"/>
              <a:t>In other words, the criteria which one taxonomist believes to constitute “sufficient similarity” may be quite different from those used by another taxonomists. At present there are no specific criteria for a bacterial species that are universally </a:t>
            </a:r>
            <a:r>
              <a:rPr lang="en-US" sz="2000" dirty="0" err="1" smtClean="0"/>
              <a:t>accepeted</a:t>
            </a:r>
            <a:r>
              <a:rPr lang="en-US" sz="2000" dirty="0" smtClean="0"/>
              <a:t>. However, certain criteria based on </a:t>
            </a:r>
            <a:r>
              <a:rPr lang="en-US" sz="2000" dirty="0" smtClean="0">
                <a:solidFill>
                  <a:srgbClr val="FF0000"/>
                </a:solidFill>
              </a:rPr>
              <a:t>DNA Homology experiments </a:t>
            </a:r>
            <a:r>
              <a:rPr lang="en-US" sz="2000" dirty="0" smtClean="0"/>
              <a:t>are more widely accepted today than any others and eventually may lead to a unifying concept for defining a species. </a:t>
            </a:r>
            <a:endParaRPr lang="en-US" sz="2000" dirty="0"/>
          </a:p>
          <a:p>
            <a:pPr algn="just"/>
            <a:r>
              <a:rPr lang="en-US" sz="2000" dirty="0" smtClean="0"/>
              <a:t>Just as a bacterial species is composed of a collection of similar strains, bacterial </a:t>
            </a:r>
            <a:r>
              <a:rPr lang="en-US" sz="2000" dirty="0" smtClean="0">
                <a:solidFill>
                  <a:srgbClr val="FF0000"/>
                </a:solidFill>
              </a:rPr>
              <a:t>genus</a:t>
            </a:r>
            <a:r>
              <a:rPr lang="en-US" sz="2000" dirty="0" smtClean="0"/>
              <a:t> is composed of a collection of similar species. One of the species is designated the </a:t>
            </a:r>
            <a:r>
              <a:rPr lang="en-US" sz="2000" dirty="0" smtClean="0">
                <a:solidFill>
                  <a:srgbClr val="FF0000"/>
                </a:solidFill>
              </a:rPr>
              <a:t>type species</a:t>
            </a:r>
            <a:r>
              <a:rPr lang="en-US" sz="2000" dirty="0" smtClean="0"/>
              <a:t> and this serves as the permanent example of the genus, that is, other species must be judged to be sufficiently similar to the type species to be included with it in the genus.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lgn="l"/>
            <a:r>
              <a:rPr lang="en-US" dirty="0" smtClean="0"/>
              <a:t>Conti…..</a:t>
            </a:r>
            <a:endParaRPr lang="en-US" dirty="0"/>
          </a:p>
        </p:txBody>
      </p:sp>
      <p:sp>
        <p:nvSpPr>
          <p:cNvPr id="3" name="Content Placeholder 2"/>
          <p:cNvSpPr>
            <a:spLocks noGrp="1"/>
          </p:cNvSpPr>
          <p:nvPr>
            <p:ph idx="1"/>
          </p:nvPr>
        </p:nvSpPr>
        <p:spPr>
          <a:xfrm>
            <a:off x="0" y="762000"/>
            <a:ext cx="9144000" cy="5364163"/>
          </a:xfrm>
        </p:spPr>
        <p:txBody>
          <a:bodyPr>
            <a:normAutofit/>
          </a:bodyPr>
          <a:lstStyle/>
          <a:p>
            <a:pPr algn="just">
              <a:buNone/>
            </a:pPr>
            <a:r>
              <a:rPr lang="en-US" sz="2000" dirty="0" smtClean="0"/>
              <a:t>Taxonomic groups of higher rank than genus are listed below-</a:t>
            </a:r>
          </a:p>
          <a:p>
            <a:pPr algn="just">
              <a:buNone/>
            </a:pPr>
            <a:r>
              <a:rPr lang="en-US" sz="2000" dirty="0" smtClean="0"/>
              <a:t>Family- A group of similar genera </a:t>
            </a:r>
          </a:p>
          <a:p>
            <a:pPr algn="just">
              <a:buNone/>
            </a:pPr>
            <a:r>
              <a:rPr lang="en-US" sz="2000" dirty="0" smtClean="0"/>
              <a:t>Order- A group of similar families</a:t>
            </a:r>
          </a:p>
          <a:p>
            <a:pPr algn="just">
              <a:buNone/>
            </a:pPr>
            <a:r>
              <a:rPr lang="en-US" sz="2000" dirty="0" smtClean="0"/>
              <a:t>Class- A group of similar orders</a:t>
            </a:r>
          </a:p>
          <a:p>
            <a:pPr algn="just">
              <a:buNone/>
            </a:pPr>
            <a:r>
              <a:rPr lang="en-US" sz="2000" dirty="0" smtClean="0"/>
              <a:t>Division- A group of similar classes</a:t>
            </a:r>
          </a:p>
          <a:p>
            <a:pPr algn="just">
              <a:buNone/>
            </a:pPr>
            <a:r>
              <a:rPr lang="en-US" sz="2000" dirty="0" smtClean="0"/>
              <a:t>Kingdom- A  group of similar divisions</a:t>
            </a:r>
          </a:p>
          <a:p>
            <a:pPr algn="just">
              <a:buNone/>
            </a:pPr>
            <a:r>
              <a:rPr lang="en-US" sz="2000" b="1" dirty="0" smtClean="0">
                <a:solidFill>
                  <a:srgbClr val="FF0000"/>
                </a:solidFill>
              </a:rPr>
              <a:t>The goals of Classification- </a:t>
            </a:r>
            <a:r>
              <a:rPr lang="en-US" sz="2000" dirty="0" smtClean="0"/>
              <a:t>Taxonomists strive to make classification that have the following two qualities.</a:t>
            </a:r>
          </a:p>
          <a:p>
            <a:pPr marL="457200" indent="-457200" algn="just">
              <a:buAutoNum type="arabicPeriod"/>
            </a:pPr>
            <a:r>
              <a:rPr lang="en-US" sz="2000" b="1" dirty="0" smtClean="0">
                <a:solidFill>
                  <a:srgbClr val="FF0000"/>
                </a:solidFill>
              </a:rPr>
              <a:t>stability- classification that are subject to frequent, radial changes lead to confusion. Every attempt should be made to devise classifications that need only minor changes as new information becomes available. </a:t>
            </a:r>
          </a:p>
          <a:p>
            <a:pPr marL="457200" indent="-457200" algn="just">
              <a:buAutoNum type="arabicPeriod"/>
            </a:pPr>
            <a:r>
              <a:rPr lang="en-US" sz="2000" b="1" dirty="0" smtClean="0">
                <a:solidFill>
                  <a:srgbClr val="FF0000"/>
                </a:solidFill>
              </a:rPr>
              <a:t>Predictability- By knowing the characteristics of one member of a taxonomic group, it should be possible to assume that the other members of the same group probably have similar characteristics. If this cannot be done, the classification has little value. </a:t>
            </a:r>
            <a:endParaRPr lang="en-US" sz="20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Classification method of classifying bacteria</a:t>
            </a:r>
            <a:endParaRPr lang="en-US" dirty="0"/>
          </a:p>
        </p:txBody>
      </p:sp>
      <p:sp>
        <p:nvSpPr>
          <p:cNvPr id="3" name="Content Placeholder 2"/>
          <p:cNvSpPr>
            <a:spLocks noGrp="1"/>
          </p:cNvSpPr>
          <p:nvPr>
            <p:ph idx="1"/>
          </p:nvPr>
        </p:nvSpPr>
        <p:spPr>
          <a:xfrm>
            <a:off x="0" y="1219200"/>
            <a:ext cx="9144000" cy="4906963"/>
          </a:xfrm>
        </p:spPr>
        <p:txBody>
          <a:bodyPr>
            <a:normAutofit/>
          </a:bodyPr>
          <a:lstStyle/>
          <a:p>
            <a:pPr algn="just">
              <a:buNone/>
            </a:pPr>
            <a:r>
              <a:rPr lang="en-US" sz="2000" b="1" dirty="0" smtClean="0"/>
              <a:t>Three methods are used for arranging bacteria into </a:t>
            </a:r>
            <a:r>
              <a:rPr lang="en-US" sz="2000" b="1" dirty="0" err="1" smtClean="0"/>
              <a:t>taxa</a:t>
            </a:r>
            <a:r>
              <a:rPr lang="en-US" sz="2000" b="1" dirty="0" smtClean="0"/>
              <a:t>:</a:t>
            </a:r>
          </a:p>
          <a:p>
            <a:pPr marL="457200" indent="-457200" algn="just">
              <a:buAutoNum type="arabicPeriod"/>
            </a:pPr>
            <a:r>
              <a:rPr lang="en-US" sz="2000" b="1" dirty="0" smtClean="0"/>
              <a:t>The intuitive method-  A microbiologist who is thoroughly familiar with the properties of the organisms he or she has been studying for several years ma decide that the organisms represent one or more species or genera. The trouble with this method is that  </a:t>
            </a:r>
            <a:r>
              <a:rPr lang="en-US" sz="2000" b="1" dirty="0" err="1" smtClean="0"/>
              <a:t>characteritics</a:t>
            </a:r>
            <a:r>
              <a:rPr lang="en-US" sz="2000" b="1" dirty="0" smtClean="0"/>
              <a:t> of an organisms that seem important to one person may not be so important to another and different taxonomists may arrive at very different groupings. </a:t>
            </a:r>
          </a:p>
          <a:p>
            <a:pPr marL="457200" indent="-457200" algn="just">
              <a:buAutoNum type="arabicPeriod"/>
            </a:pPr>
            <a:r>
              <a:rPr lang="en-US" sz="2000" b="1" dirty="0" smtClean="0"/>
              <a:t>Numerical taxonomy- in an effort to be more objective about grouping bacteria a scientist may determine many characteristics for each strain studied, giving each characteristics equal weight. </a:t>
            </a:r>
            <a:endParaRPr lang="en-US" sz="2000" b="1" dirty="0" smtClean="0"/>
          </a:p>
          <a:p>
            <a:pPr marL="457200" indent="-457200" algn="just">
              <a:buAutoNum type="arabicPeriod"/>
            </a:pPr>
            <a:r>
              <a:rPr lang="en-US" sz="2000" b="1" dirty="0" smtClean="0"/>
              <a:t>3. genetic relatedness</a:t>
            </a:r>
            <a:endParaRPr lang="en-US" sz="2000" b="1" dirty="0" smtClean="0"/>
          </a:p>
          <a:p>
            <a:pPr marL="457200" indent="-457200" algn="just">
              <a:buNone/>
            </a:pP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method of classifying </a:t>
            </a:r>
            <a:r>
              <a:rPr lang="en-US" dirty="0" smtClean="0"/>
              <a:t>bacteria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000" dirty="0" smtClean="0"/>
              <a:t>Genetic relatedness=  This method is the most objective of all and is based on the most fundamental aspect of organisms, their hereditary material (DNA).</a:t>
            </a:r>
          </a:p>
          <a:p>
            <a:pPr algn="just"/>
            <a:r>
              <a:rPr lang="en-US" sz="2000" dirty="0" smtClean="0"/>
              <a:t> At first only crude comparisons could be made, based on </a:t>
            </a:r>
            <a:r>
              <a:rPr lang="en-US" sz="2000" dirty="0" smtClean="0"/>
              <a:t>mol</a:t>
            </a:r>
            <a:r>
              <a:rPr lang="en-US" sz="2000" dirty="0" smtClean="0"/>
              <a:t>% C + C values. It is true that two organisms of the same or similar species that are very closely related will have very similar mol% G + C values, and it is also true that two organisms having quite different mol% C + C values are not very closely related. However, it is important to realize that organisms that are completely unrelated may have similar mol% G + C values. Therefore, much more precise methods of comparison were needed—namely, methods by which the DNA molecules from various organisms could be compared with respect to the sequence of their component nucleotides.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0"/>
          <a:ext cx="9144000" cy="6858000"/>
        </p:xfrm>
        <a:graphic>
          <a:graphicData uri="http://schemas.openxmlformats.org/presentationml/2006/ole">
            <p:oleObj spid="_x0000_s1026" name="Acrobat Document" r:id="rId3" imgW="5829298" imgH="4324264" progId="AcroExch.Document.7">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sz="2000" dirty="0" smtClean="0"/>
              <a:t>1. </a:t>
            </a:r>
            <a:r>
              <a:rPr lang="en-US" sz="2000" b="1" dirty="0" smtClean="0"/>
              <a:t>DNA homology=  </a:t>
            </a:r>
            <a:r>
              <a:rPr lang="en-US" sz="2000" dirty="0" smtClean="0"/>
              <a:t>The double-stranded DNA molecules from two organisms are heated to convert them to single strands. The single strands from one organism are then mixed with those from the other organism and allowed to cool. If the two organisms are closely related, </a:t>
            </a:r>
            <a:r>
              <a:rPr lang="en-US" sz="2000" dirty="0" err="1" smtClean="0"/>
              <a:t>heteroduplexes</a:t>
            </a:r>
            <a:r>
              <a:rPr lang="en-US" sz="2000" dirty="0" smtClean="0"/>
              <a:t> will form. In other words, a strand from one organism will pair with a strand from the other organism. . If the two organisms are not closely related, no </a:t>
            </a:r>
            <a:r>
              <a:rPr lang="en-US" sz="2000" dirty="0" err="1" smtClean="0"/>
              <a:t>heteroduplexes</a:t>
            </a:r>
            <a:r>
              <a:rPr lang="en-US" sz="2000" dirty="0" smtClean="0"/>
              <a:t> will form. This method is most useful at the species level of classification,</a:t>
            </a:r>
          </a:p>
          <a:p>
            <a:pPr algn="just">
              <a:buNone/>
            </a:pPr>
            <a:r>
              <a:rPr lang="en-US" sz="2000" dirty="0" smtClean="0"/>
              <a:t>2. </a:t>
            </a:r>
            <a:r>
              <a:rPr lang="en-US" sz="2000" b="1" dirty="0" smtClean="0"/>
              <a:t>Ribosomal RNA homology experiments and </a:t>
            </a:r>
            <a:r>
              <a:rPr lang="en-US" sz="2000" b="1" smtClean="0"/>
              <a:t>ribosomal </a:t>
            </a:r>
            <a:r>
              <a:rPr lang="en-US" sz="2000" b="1" smtClean="0"/>
              <a:t>RNA </a:t>
            </a:r>
            <a:r>
              <a:rPr lang="en-US" sz="2000" b="1" dirty="0" err="1" smtClean="0"/>
              <a:t>oigonucleolide</a:t>
            </a:r>
            <a:r>
              <a:rPr lang="en-US" sz="2000" b="1" dirty="0" smtClean="0"/>
              <a:t> cataloging= </a:t>
            </a:r>
            <a:r>
              <a:rPr lang="en-US" sz="2000" dirty="0" err="1" smtClean="0"/>
              <a:t>Ribosomes</a:t>
            </a:r>
            <a:r>
              <a:rPr lang="en-US" sz="2000" dirty="0" smtClean="0"/>
              <a:t>, the small granular-appearing structures within the cell which manufacture proteins, are composed of proteins and RNA. The ribosomal RNA (</a:t>
            </a:r>
            <a:r>
              <a:rPr lang="en-US" sz="2000" dirty="0" err="1" smtClean="0"/>
              <a:t>rRNA</a:t>
            </a:r>
            <a:r>
              <a:rPr lang="en-US" sz="2000" dirty="0" smtClean="0"/>
              <a:t>) is coded for by only a small fraction of the DNA molecule, the </a:t>
            </a:r>
            <a:r>
              <a:rPr lang="en-US" sz="2000" dirty="0" err="1" smtClean="0"/>
              <a:t>rRNA</a:t>
            </a:r>
            <a:r>
              <a:rPr lang="en-US" sz="2000" dirty="0" smtClean="0"/>
              <a:t> </a:t>
            </a:r>
            <a:r>
              <a:rPr lang="en-US" sz="2000" dirty="0" err="1" smtClean="0"/>
              <a:t>cistrons</a:t>
            </a:r>
            <a:r>
              <a:rPr lang="en-US" sz="2000" dirty="0" smtClean="0"/>
              <a:t>. In all bacteria so far studied, the nucleotide sequence of these </a:t>
            </a:r>
            <a:r>
              <a:rPr lang="en-US" sz="2000" dirty="0" err="1" smtClean="0"/>
              <a:t>rRNA</a:t>
            </a:r>
            <a:r>
              <a:rPr lang="en-US" sz="2000" dirty="0" smtClean="0"/>
              <a:t> genes has been found to be highly conserved; that is, during evolution, the nucleotide sequence has changed more slowly than that of the bulk of the DNA molecule. This means that even if two organisms are only distantly related and show no significant DNA homology, there still may be considerable similarity in the nucleotide sequences of their </a:t>
            </a:r>
            <a:r>
              <a:rPr lang="en-US" sz="2000" dirty="0" err="1" smtClean="0"/>
              <a:t>rRNA</a:t>
            </a:r>
            <a:r>
              <a:rPr lang="en-US" sz="2000" dirty="0" smtClean="0"/>
              <a:t> </a:t>
            </a:r>
            <a:r>
              <a:rPr lang="en-US" sz="2000" dirty="0" err="1" smtClean="0"/>
              <a:t>cistrons</a:t>
            </a:r>
            <a:r>
              <a:rPr lang="en-US" sz="2000" dirty="0" smtClean="0"/>
              <a:t>.</a:t>
            </a:r>
          </a:p>
          <a:p>
            <a:pPr algn="just">
              <a:buNone/>
            </a:pPr>
            <a:r>
              <a:rPr lang="en-US" sz="2000" dirty="0" smtClean="0"/>
              <a:t> RNA homology experiments and RNA </a:t>
            </a:r>
            <a:r>
              <a:rPr lang="en-US" sz="2000" dirty="0" err="1" smtClean="0"/>
              <a:t>oligonucleotide</a:t>
            </a:r>
            <a:r>
              <a:rPr lang="en-US" sz="2000" dirty="0" smtClean="0"/>
              <a:t> cataloging are two modern </a:t>
            </a:r>
            <a:r>
              <a:rPr lang="en-US" sz="2000" dirty="0" err="1" smtClean="0"/>
              <a:t>methodsused</a:t>
            </a:r>
            <a:r>
              <a:rPr lang="en-US" sz="2000" dirty="0" smtClean="0"/>
              <a:t> to determine the degree of similarity between the </a:t>
            </a:r>
            <a:r>
              <a:rPr lang="en-US" sz="2000" dirty="0" err="1" smtClean="0"/>
              <a:t>rRNA</a:t>
            </a:r>
            <a:r>
              <a:rPr lang="en-US" sz="2000" dirty="0" smtClean="0"/>
              <a:t> </a:t>
            </a:r>
            <a:r>
              <a:rPr lang="en-US" sz="2000" dirty="0" err="1" smtClean="0"/>
              <a:t>cistrons</a:t>
            </a:r>
            <a:r>
              <a:rPr lang="en-US" sz="2000" dirty="0" smtClean="0"/>
              <a:t> of different organisms. The techniques are complex and are being used by only a few laboratories.</a:t>
            </a:r>
          </a:p>
          <a:p>
            <a:pPr algn="just">
              <a:buNone/>
            </a:pPr>
            <a:r>
              <a:rPr lang="en-US" sz="2000" dirty="0" smtClean="0"/>
              <a:t>Classifications based on genetic relatedness come the closest to achieving the taxonomic goals of stability and predictability</a:t>
            </a:r>
          </a:p>
          <a:p>
            <a:pPr algn="just">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chor="t"/>
          <a:lstStyle/>
          <a:p>
            <a:r>
              <a:rPr lang="en-US" dirty="0" smtClean="0"/>
              <a:t>Nomenclature </a:t>
            </a:r>
            <a:endParaRPr lang="en-US" dirty="0"/>
          </a:p>
        </p:txBody>
      </p:sp>
      <p:sp>
        <p:nvSpPr>
          <p:cNvPr id="3" name="Content Placeholder 2"/>
          <p:cNvSpPr>
            <a:spLocks noGrp="1"/>
          </p:cNvSpPr>
          <p:nvPr>
            <p:ph idx="1"/>
          </p:nvPr>
        </p:nvSpPr>
        <p:spPr>
          <a:xfrm>
            <a:off x="0" y="762000"/>
            <a:ext cx="9144000" cy="5364163"/>
          </a:xfrm>
        </p:spPr>
        <p:txBody>
          <a:bodyPr>
            <a:normAutofit lnSpcReduction="10000"/>
          </a:bodyPr>
          <a:lstStyle/>
          <a:p>
            <a:pPr algn="just"/>
            <a:r>
              <a:rPr lang="en-US" sz="2000" dirty="0" smtClean="0"/>
              <a:t>Each species of microorganism has only one officially accepted name, by international agreement. This system provides for precise communication.</a:t>
            </a:r>
          </a:p>
          <a:p>
            <a:pPr algn="just"/>
            <a:r>
              <a:rPr lang="en-US" sz="2000" dirty="0" smtClean="0"/>
              <a:t>Although it might seem that microbial names could be constructed almost at random, the fact is that certain rules must be followed, Bacteria, for example, are named according to rules set down in the International Code of Nomenclature of Bacteria; other codes govern the naming of algae, fungi, and viruses.</a:t>
            </a:r>
          </a:p>
          <a:p>
            <a:pPr algn="just"/>
            <a:r>
              <a:rPr lang="en-US" sz="2000" dirty="0" smtClean="0"/>
              <a:t>One rule in bacteriological nomenclature is that a name must be written as a Latin or </a:t>
            </a:r>
            <a:r>
              <a:rPr lang="en-US" sz="2000" dirty="0" err="1" smtClean="0"/>
              <a:t>latinized</a:t>
            </a:r>
            <a:r>
              <a:rPr lang="en-US" sz="2000" dirty="0" smtClean="0"/>
              <a:t> binomial (two words) and must follow certain rules of Latin grammar. The first word in the binomial is the genus name and is always capitalized. The second word is the specific epithet and is never capitalized.</a:t>
            </a:r>
          </a:p>
          <a:p>
            <a:pPr algn="just"/>
            <a:r>
              <a:rPr lang="en-US" sz="2000" dirty="0" smtClean="0"/>
              <a:t>Both the genus name and specific epithet are given in italics (or underlined, which means 'italics" to a printer). </a:t>
            </a:r>
          </a:p>
          <a:p>
            <a:pPr algn="just"/>
            <a:r>
              <a:rPr lang="en-US" sz="2000" dirty="0" smtClean="0"/>
              <a:t>Bacteria are sometimes referred to by common or colloquial names, which have no official standing in nomenclature and are never italicized (for example, the colon bacillus," which is F. coli, or the "tubercle bacillus," which is M. tuberculosis). Such names do not lead to precise communication; for instance, many bacteria occur in the colon besides F. coil, and other organisms besides M. tuberculosis can cause tuberculosis</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1453</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Adobe Acrobat Document</vt:lpstr>
      <vt:lpstr>Taxonomic group</vt:lpstr>
      <vt:lpstr>Taxonomic group</vt:lpstr>
      <vt:lpstr>Conti…..</vt:lpstr>
      <vt:lpstr>Conti…..</vt:lpstr>
      <vt:lpstr>Classification method of classifying bacteria</vt:lpstr>
      <vt:lpstr>Classification method of classifying bacteria  </vt:lpstr>
      <vt:lpstr>Slide 7</vt:lpstr>
      <vt:lpstr>Slide 8</vt:lpstr>
      <vt:lpstr>Nomenclature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Taxonomic group</dc:title>
  <dc:creator>acer</dc:creator>
  <cp:lastModifiedBy>acer</cp:lastModifiedBy>
  <cp:revision>20</cp:revision>
  <dcterms:created xsi:type="dcterms:W3CDTF">2022-01-27T14:21:17Z</dcterms:created>
  <dcterms:modified xsi:type="dcterms:W3CDTF">2022-01-29T02:31:10Z</dcterms:modified>
</cp:coreProperties>
</file>